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61" r:id="rId3"/>
    <p:sldId id="259" r:id="rId4"/>
    <p:sldId id="258" r:id="rId5"/>
    <p:sldId id="257" r:id="rId6"/>
    <p:sldId id="260"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03"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4A7431-0AF1-4653-B12D-7F2AAECE50E9}" type="datetimeFigureOut">
              <a:rPr lang="nl-NL" smtClean="0"/>
              <a:pPr/>
              <a:t>5-10-2012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B39873-CC25-4B4F-8210-FE67E186362C}"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B39873-CC25-4B4F-8210-FE67E186362C}"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B39873-CC25-4B4F-8210-FE67E186362C}" type="slidenum">
              <a:rPr lang="nl-NL" smtClean="0"/>
              <a:pPr/>
              <a:t>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B39873-CC25-4B4F-8210-FE67E186362C}" type="slidenum">
              <a:rPr lang="nl-NL" smtClean="0"/>
              <a:pPr/>
              <a:t>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AD07100F-8122-411E-AF9F-3D762F982424}" type="datetimeFigureOut">
              <a:rPr lang="nl-NL" smtClean="0"/>
              <a:pPr/>
              <a:t>5-10-2012</a:t>
            </a:fld>
            <a:endParaRPr lang="nl-NL"/>
          </a:p>
        </p:txBody>
      </p:sp>
      <p:sp>
        <p:nvSpPr>
          <p:cNvPr id="19" name="Tijdelijke aanduiding voor voettekst 18"/>
          <p:cNvSpPr>
            <a:spLocks noGrp="1"/>
          </p:cNvSpPr>
          <p:nvPr>
            <p:ph type="ftr" sz="quarter" idx="11"/>
          </p:nvPr>
        </p:nvSpPr>
        <p:spPr/>
        <p:txBody>
          <a:bodyPr/>
          <a:lstStyle/>
          <a:p>
            <a:endParaRPr lang="nl-NL"/>
          </a:p>
        </p:txBody>
      </p:sp>
      <p:sp>
        <p:nvSpPr>
          <p:cNvPr id="27" name="Tijdelijke aanduiding voor dianummer 26"/>
          <p:cNvSpPr>
            <a:spLocks noGrp="1"/>
          </p:cNvSpPr>
          <p:nvPr>
            <p:ph type="sldNum" sz="quarter" idx="12"/>
          </p:nvPr>
        </p:nvSpPr>
        <p:spPr/>
        <p:txBody>
          <a:bodyPr/>
          <a:lstStyle/>
          <a:p>
            <a:fld id="{2CB1F1E1-75E2-4FC6-8D66-F1AB18FF6083}"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AD07100F-8122-411E-AF9F-3D762F982424}" type="datetimeFigureOut">
              <a:rPr lang="nl-NL" smtClean="0"/>
              <a:pPr/>
              <a:t>5-10-2012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AD07100F-8122-411E-AF9F-3D762F982424}" type="datetimeFigureOut">
              <a:rPr lang="nl-NL" smtClean="0"/>
              <a:pPr/>
              <a:t>5-10-2012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AD07100F-8122-411E-AF9F-3D762F982424}" type="datetimeFigureOut">
              <a:rPr lang="nl-NL" smtClean="0"/>
              <a:pPr/>
              <a:t>5-10-2012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AD07100F-8122-411E-AF9F-3D762F982424}" type="datetimeFigureOut">
              <a:rPr lang="nl-NL" smtClean="0"/>
              <a:pPr/>
              <a:t>5-10-2012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B1F1E1-75E2-4FC6-8D66-F1AB18FF6083}"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AD07100F-8122-411E-AF9F-3D762F982424}" type="datetimeFigureOut">
              <a:rPr lang="nl-NL" smtClean="0"/>
              <a:pPr/>
              <a:t>5-10-2012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p>
            <a:fld id="{AD07100F-8122-411E-AF9F-3D762F982424}" type="datetimeFigureOut">
              <a:rPr lang="nl-NL" smtClean="0"/>
              <a:pPr/>
              <a:t>5-10-2012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AD07100F-8122-411E-AF9F-3D762F982424}" type="datetimeFigureOut">
              <a:rPr lang="nl-NL" smtClean="0"/>
              <a:pPr/>
              <a:t>5-10-2012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D07100F-8122-411E-AF9F-3D762F982424}" type="datetimeFigureOut">
              <a:rPr lang="nl-NL" smtClean="0"/>
              <a:pPr/>
              <a:t>5-10-2012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AD07100F-8122-411E-AF9F-3D762F982424}" type="datetimeFigureOut">
              <a:rPr lang="nl-NL" smtClean="0"/>
              <a:pPr/>
              <a:t>5-10-2012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B1F1E1-75E2-4FC6-8D66-F1AB18FF608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AD07100F-8122-411E-AF9F-3D762F982424}" type="datetimeFigureOut">
              <a:rPr lang="nl-NL" smtClean="0"/>
              <a:pPr/>
              <a:t>5-10-2012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077200" y="6356350"/>
            <a:ext cx="609600" cy="365125"/>
          </a:xfrm>
        </p:spPr>
        <p:txBody>
          <a:bodyPr/>
          <a:lstStyle/>
          <a:p>
            <a:fld id="{2CB1F1E1-75E2-4FC6-8D66-F1AB18FF6083}" type="slidenum">
              <a:rPr lang="nl-NL" smtClean="0"/>
              <a:pPr/>
              <a:t>‹nr.›</a:t>
            </a:fld>
            <a:endParaRPr lang="nl-NL"/>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rije v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07100F-8122-411E-AF9F-3D762F982424}" type="datetimeFigureOut">
              <a:rPr lang="nl-NL" smtClean="0"/>
              <a:pPr/>
              <a:t>5-10-2012</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B1F1E1-75E2-4FC6-8D66-F1AB18FF6083}" type="slidenum">
              <a:rPr lang="nl-NL" smtClean="0"/>
              <a:pPr/>
              <a:t>‹nr.›</a:t>
            </a:fld>
            <a:endParaRPr lang="nl-NL"/>
          </a:p>
        </p:txBody>
      </p:sp>
      <p:grpSp>
        <p:nvGrpSpPr>
          <p:cNvPr id="2" name="Groep 1"/>
          <p:cNvGrpSpPr/>
          <p:nvPr/>
        </p:nvGrpSpPr>
        <p:grpSpPr>
          <a:xfrm>
            <a:off x="-19017" y="202408"/>
            <a:ext cx="9180548" cy="649224"/>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MGtLc3a-Ryk&amp;feature=relat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764704"/>
            <a:ext cx="7992888" cy="2160240"/>
          </a:xfrm>
        </p:spPr>
        <p:txBody>
          <a:bodyPr>
            <a:noAutofit/>
          </a:bodyPr>
          <a:lstStyle/>
          <a:p>
            <a:pPr algn="ctr"/>
            <a:r>
              <a:rPr lang="nl-NL" sz="6600" dirty="0" smtClean="0"/>
              <a:t/>
            </a:r>
            <a:br>
              <a:rPr lang="nl-NL" sz="6600" dirty="0" smtClean="0"/>
            </a:br>
            <a:r>
              <a:rPr lang="nl-NL" sz="6600" dirty="0" smtClean="0"/>
              <a:t>Reanimeren ja of nee?</a:t>
            </a:r>
            <a:br>
              <a:rPr lang="nl-NL" sz="6600" dirty="0" smtClean="0"/>
            </a:br>
            <a:endParaRPr lang="nl-NL" sz="3200" dirty="0"/>
          </a:p>
        </p:txBody>
      </p:sp>
      <p:sp>
        <p:nvSpPr>
          <p:cNvPr id="3" name="Ondertitel 2"/>
          <p:cNvSpPr>
            <a:spLocks noGrp="1"/>
          </p:cNvSpPr>
          <p:nvPr>
            <p:ph type="subTitle" idx="1"/>
          </p:nvPr>
        </p:nvSpPr>
        <p:spPr>
          <a:xfrm>
            <a:off x="533400" y="3228536"/>
            <a:ext cx="8359080" cy="2432712"/>
          </a:xfrm>
        </p:spPr>
        <p:txBody>
          <a:bodyPr>
            <a:normAutofit fontScale="70000" lnSpcReduction="20000"/>
          </a:bodyPr>
          <a:lstStyle/>
          <a:p>
            <a:pPr algn="l"/>
            <a:r>
              <a:rPr lang="nl-NL" sz="4000" dirty="0" smtClean="0">
                <a:effectLst>
                  <a:outerShdw blurRad="38100" dist="38100" dir="2700000" algn="tl">
                    <a:srgbClr val="000000">
                      <a:alpha val="43137"/>
                    </a:srgbClr>
                  </a:outerShdw>
                </a:effectLst>
                <a:latin typeface="+mj-lt"/>
              </a:rPr>
              <a:t>		Een open moreel beraad in het kader van</a:t>
            </a:r>
            <a:br>
              <a:rPr lang="nl-NL" sz="4000" dirty="0" smtClean="0">
                <a:effectLst>
                  <a:outerShdw blurRad="38100" dist="38100" dir="2700000" algn="tl">
                    <a:srgbClr val="000000">
                      <a:alpha val="43137"/>
                    </a:srgbClr>
                  </a:outerShdw>
                </a:effectLst>
                <a:latin typeface="+mj-lt"/>
              </a:rPr>
            </a:br>
            <a:r>
              <a:rPr lang="nl-NL" sz="4000" dirty="0" smtClean="0">
                <a:effectLst>
                  <a:outerShdw blurRad="38100" dist="38100" dir="2700000" algn="tl">
                    <a:srgbClr val="000000">
                      <a:alpha val="43137"/>
                    </a:srgbClr>
                  </a:outerShdw>
                </a:effectLst>
                <a:latin typeface="+mj-lt"/>
              </a:rPr>
              <a:t>		het project ‘Is sterven nog doodgewoon?’</a:t>
            </a:r>
          </a:p>
          <a:p>
            <a:endParaRPr lang="nl-NL" sz="2800" dirty="0" smtClean="0">
              <a:effectLst>
                <a:outerShdw blurRad="38100" dist="38100" dir="2700000" algn="tl">
                  <a:srgbClr val="000000">
                    <a:alpha val="43137"/>
                  </a:srgbClr>
                </a:outerShdw>
              </a:effectLst>
              <a:latin typeface="+mj-lt"/>
            </a:endParaRPr>
          </a:p>
          <a:p>
            <a:endParaRPr lang="nl-NL" sz="2800" dirty="0" smtClean="0">
              <a:effectLst>
                <a:outerShdw blurRad="38100" dist="38100" dir="2700000" algn="tl">
                  <a:srgbClr val="000000">
                    <a:alpha val="43137"/>
                  </a:srgbClr>
                </a:outerShdw>
              </a:effectLst>
              <a:latin typeface="+mj-lt"/>
            </a:endParaRPr>
          </a:p>
          <a:p>
            <a:pPr algn="l"/>
            <a:r>
              <a:rPr lang="nl-NL" sz="2800" dirty="0" smtClean="0">
                <a:effectLst>
                  <a:outerShdw blurRad="38100" dist="38100" dir="2700000" algn="tl">
                    <a:srgbClr val="000000">
                      <a:alpha val="43137"/>
                    </a:srgbClr>
                  </a:outerShdw>
                </a:effectLst>
                <a:latin typeface="+mj-lt"/>
              </a:rPr>
              <a:t>			             Vakgroep Geestelijke Zorg MST Enschede</a:t>
            </a:r>
            <a:endParaRPr lang="nl-NL"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smtClean="0">
                <a:effectLst>
                  <a:outerShdw blurRad="38100" dist="38100" dir="2700000" algn="tl">
                    <a:srgbClr val="000000">
                      <a:alpha val="43137"/>
                    </a:srgbClr>
                  </a:outerShdw>
                </a:effectLst>
              </a:rPr>
              <a:t>Reanimeren: wat is het?</a:t>
            </a:r>
            <a:endParaRPr lang="nl-NL" b="1">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p:txBody>
          <a:bodyPr>
            <a:normAutofit lnSpcReduction="10000"/>
          </a:bodyPr>
          <a:lstStyle/>
          <a:p>
            <a:r>
              <a:rPr lang="nl-NL" smtClean="0">
                <a:latin typeface="+mj-lt"/>
              </a:rPr>
              <a:t>Reanimeren is het kunstmatig overnemen van de ademhaling en de bloedsomloop, indien er sprake is van een circulatiestilstand. Indien zowel de ademhaling, als de circulatie weer op gang gebracht moeten worden, spreekt men ook wel over Cardiopulmonaire Resuscitatie (CPR).</a:t>
            </a:r>
          </a:p>
          <a:p>
            <a:r>
              <a:rPr lang="nl-NL" smtClean="0">
                <a:latin typeface="+mj-lt"/>
              </a:rPr>
              <a:t>Om te kunnen leven, is de constante aanvoer van zuurstofrijk bloed van levensbelang. Onze organen kunnen niet functioneren zonder zuurstof. De hersenen zijn het kwetsbaarst: na vier tot zes minuten zonder zuurstof raakt al een (groot) gedeelte zo beschadigd, dat normaal functioneren misschien niet meer mogelijk is.</a:t>
            </a:r>
          </a:p>
          <a:p>
            <a:endParaRPr lang="nl-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smtClean="0">
                <a:effectLst>
                  <a:outerShdw blurRad="38100" dist="38100" dir="2700000" algn="tl">
                    <a:srgbClr val="000000">
                      <a:alpha val="43137"/>
                    </a:srgbClr>
                  </a:outerShdw>
                </a:effectLst>
              </a:rPr>
              <a:t>Heftige emoties: voor en tegen</a:t>
            </a:r>
            <a:endParaRPr lang="nl-NL" b="1">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p:txBody>
          <a:bodyPr>
            <a:normAutofit fontScale="92500" lnSpcReduction="10000"/>
          </a:bodyPr>
          <a:lstStyle/>
          <a:p>
            <a:r>
              <a:rPr lang="nl-NL" smtClean="0">
                <a:latin typeface="+mj-lt"/>
              </a:rPr>
              <a:t>2009: ‘Bewoners van het St. Pieters en Bloklands Gasthuis in Amersfoort worden niet meer gereanimeerd, tenzij iemand duidelijk aangeeft dat wel te willen.’    </a:t>
            </a:r>
          </a:p>
          <a:p>
            <a:pPr>
              <a:buNone/>
            </a:pPr>
            <a:r>
              <a:rPr lang="nl-NL" smtClean="0">
                <a:latin typeface="+mj-lt"/>
              </a:rPr>
              <a:t>    Grote commotie, tot aan Kamervragen toe.</a:t>
            </a:r>
          </a:p>
          <a:p>
            <a:r>
              <a:rPr lang="nl-NL" smtClean="0">
                <a:latin typeface="+mj-lt"/>
              </a:rPr>
              <a:t>6minuten.nl en de Automatische Externe Defibrillator</a:t>
            </a:r>
          </a:p>
          <a:p>
            <a:pPr>
              <a:buNone/>
            </a:pPr>
            <a:r>
              <a:rPr lang="nl-NL" smtClean="0">
                <a:latin typeface="+mj-lt"/>
              </a:rPr>
              <a:t>	 </a:t>
            </a:r>
            <a:r>
              <a:rPr lang="nl-NL" sz="2200" smtClean="0">
                <a:latin typeface="+mj-lt"/>
                <a:hlinkClick r:id="rId2"/>
              </a:rPr>
              <a:t>http://www.youtube.com/watch?v=MGtLc3a-Ryk&amp;feature=related</a:t>
            </a:r>
            <a:endParaRPr lang="nl-NL" smtClean="0">
              <a:latin typeface="+mj-lt"/>
            </a:endParaRPr>
          </a:p>
          <a:p>
            <a:r>
              <a:rPr lang="nl-NL" smtClean="0">
                <a:latin typeface="+mj-lt"/>
              </a:rPr>
              <a:t>September 2011: Zembla over niet reanimeren: in de 3 maanden hierna verkoopt de NVVE meer niet-reanimeerpenningen dan in de 9 maanden ervoor.</a:t>
            </a:r>
          </a:p>
          <a:p>
            <a:r>
              <a:rPr lang="nl-NL" smtClean="0">
                <a:latin typeface="+mj-lt"/>
              </a:rPr>
              <a:t>Het lot van prins Friso</a:t>
            </a:r>
            <a:r>
              <a:rPr lang="nl-NL" smtClean="0"/>
              <a:t/>
            </a:r>
            <a:br>
              <a:rPr lang="nl-NL" smtClean="0"/>
            </a:br>
            <a:endParaRPr lang="nl-NL" smtClean="0"/>
          </a:p>
          <a:p>
            <a:endParaRPr lang="nl-N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800" b="1" dirty="0" smtClean="0">
                <a:effectLst>
                  <a:outerShdw blurRad="38100" dist="38100" dir="2700000" algn="tl">
                    <a:srgbClr val="000000">
                      <a:alpha val="43137"/>
                    </a:srgbClr>
                  </a:outerShdw>
                </a:effectLst>
              </a:rPr>
              <a:t>Reanimeren in de belangstelling</a:t>
            </a:r>
            <a:endParaRPr lang="nl-NL" sz="4400" b="1" dirty="0"/>
          </a:p>
        </p:txBody>
      </p:sp>
      <p:sp>
        <p:nvSpPr>
          <p:cNvPr id="3" name="Tijdelijke aanduiding voor inhoud 2"/>
          <p:cNvSpPr>
            <a:spLocks noGrp="1"/>
          </p:cNvSpPr>
          <p:nvPr>
            <p:ph idx="1"/>
          </p:nvPr>
        </p:nvSpPr>
        <p:spPr/>
        <p:txBody>
          <a:bodyPr>
            <a:normAutofit/>
          </a:bodyPr>
          <a:lstStyle/>
          <a:p>
            <a:endParaRPr lang="nl-NL" smtClean="0">
              <a:latin typeface="+mj-lt"/>
            </a:endParaRPr>
          </a:p>
          <a:p>
            <a:endParaRPr lang="nl-NL" smtClean="0">
              <a:latin typeface="+mj-lt"/>
            </a:endParaRPr>
          </a:p>
          <a:p>
            <a:r>
              <a:rPr lang="nl-NL" smtClean="0">
                <a:latin typeface="+mj-lt"/>
              </a:rPr>
              <a:t>Albert </a:t>
            </a:r>
            <a:r>
              <a:rPr lang="nl-NL" dirty="0" err="1" smtClean="0">
                <a:latin typeface="+mj-lt"/>
              </a:rPr>
              <a:t>Schweizer</a:t>
            </a:r>
            <a:r>
              <a:rPr lang="nl-NL" dirty="0" smtClean="0">
                <a:latin typeface="+mj-lt"/>
              </a:rPr>
              <a:t> </a:t>
            </a:r>
            <a:r>
              <a:rPr lang="nl-NL" smtClean="0">
                <a:latin typeface="+mj-lt"/>
              </a:rPr>
              <a:t>ziekenhuis Dordrecht:</a:t>
            </a:r>
          </a:p>
          <a:p>
            <a:pPr>
              <a:buNone/>
            </a:pPr>
            <a:r>
              <a:rPr lang="nl-NL" smtClean="0">
                <a:latin typeface="+mj-lt"/>
              </a:rPr>
              <a:t>	rode polsbandjes voor wie niet</a:t>
            </a:r>
          </a:p>
          <a:p>
            <a:pPr>
              <a:buNone/>
            </a:pPr>
            <a:r>
              <a:rPr lang="nl-NL" smtClean="0">
                <a:latin typeface="+mj-lt"/>
              </a:rPr>
              <a:t>	gereanimeerd wil worden</a:t>
            </a:r>
            <a:endParaRPr lang="nl-NL" dirty="0" smtClean="0">
              <a:latin typeface="+mj-lt"/>
            </a:endParaRPr>
          </a:p>
          <a:p>
            <a:endParaRPr lang="nl-NL" dirty="0" smtClean="0">
              <a:latin typeface="+mj-lt"/>
            </a:endParaRPr>
          </a:p>
          <a:p>
            <a:r>
              <a:rPr lang="nl-NL" smtClean="0">
                <a:latin typeface="+mj-lt"/>
              </a:rPr>
              <a:t>TC </a:t>
            </a:r>
            <a:r>
              <a:rPr lang="nl-NL" dirty="0" err="1" smtClean="0">
                <a:latin typeface="+mj-lt"/>
              </a:rPr>
              <a:t>Tubantia</a:t>
            </a:r>
            <a:r>
              <a:rPr lang="nl-NL" dirty="0" smtClean="0">
                <a:latin typeface="+mj-lt"/>
              </a:rPr>
              <a:t>: </a:t>
            </a:r>
            <a:r>
              <a:rPr lang="nl-NL" dirty="0" err="1" smtClean="0">
                <a:latin typeface="+mj-lt"/>
              </a:rPr>
              <a:t>Roessingh</a:t>
            </a:r>
            <a:r>
              <a:rPr lang="nl-NL" dirty="0" smtClean="0">
                <a:latin typeface="+mj-lt"/>
              </a:rPr>
              <a:t> komt met reanimatiebeleid</a:t>
            </a:r>
          </a:p>
          <a:p>
            <a:pPr>
              <a:buNone/>
            </a:pPr>
            <a:endParaRPr lang="nl-NL" dirty="0" smtClean="0">
              <a:latin typeface="+mj-lt"/>
            </a:endParaRPr>
          </a:p>
          <a:p>
            <a:r>
              <a:rPr lang="nl-NL" dirty="0" smtClean="0">
                <a:latin typeface="+mj-lt"/>
              </a:rPr>
              <a:t>Niet reanimeren penning NVVE verkoopsucces</a:t>
            </a:r>
          </a:p>
        </p:txBody>
      </p:sp>
      <p:pic>
        <p:nvPicPr>
          <p:cNvPr id="4" name="Picture 3"/>
          <p:cNvPicPr>
            <a:picLocks noChangeAspect="1" noChangeArrowheads="1"/>
          </p:cNvPicPr>
          <p:nvPr/>
        </p:nvPicPr>
        <p:blipFill>
          <a:blip r:embed="rId3" cstate="print"/>
          <a:srcRect l="9372" t="82738" r="71578" b="2354"/>
          <a:stretch>
            <a:fillRect/>
          </a:stretch>
        </p:blipFill>
        <p:spPr bwMode="auto">
          <a:xfrm>
            <a:off x="6156176" y="1988840"/>
            <a:ext cx="2524070" cy="28210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0736"/>
          </a:xfrm>
        </p:spPr>
        <p:txBody>
          <a:bodyPr>
            <a:noAutofit/>
          </a:bodyPr>
          <a:lstStyle/>
          <a:p>
            <a:pPr algn="ctr"/>
            <a:r>
              <a:rPr lang="nl-NL" sz="4000" b="1" dirty="0" smtClean="0"/>
              <a:t/>
            </a:r>
            <a:br>
              <a:rPr lang="nl-NL" sz="4000" b="1" dirty="0" smtClean="0"/>
            </a:br>
            <a:r>
              <a:rPr lang="nl-NL" sz="4400" b="1" dirty="0" smtClean="0">
                <a:effectLst>
                  <a:outerShdw blurRad="38100" dist="38100" dir="2700000" algn="tl">
                    <a:srgbClr val="000000">
                      <a:alpha val="43137"/>
                    </a:srgbClr>
                  </a:outerShdw>
                </a:effectLst>
              </a:rPr>
              <a:t>Reanimeren in de belangstelling</a:t>
            </a:r>
            <a:r>
              <a:rPr lang="nl-NL" sz="3600" b="1" dirty="0" smtClean="0">
                <a:effectLst>
                  <a:outerShdw blurRad="38100" dist="38100" dir="2700000" algn="tl">
                    <a:srgbClr val="000000">
                      <a:alpha val="43137"/>
                    </a:srgbClr>
                  </a:outerShdw>
                </a:effectLst>
              </a:rPr>
              <a:t/>
            </a:r>
            <a:br>
              <a:rPr lang="nl-NL" sz="3600" b="1" dirty="0" smtClean="0">
                <a:effectLst>
                  <a:outerShdw blurRad="38100" dist="38100" dir="2700000" algn="tl">
                    <a:srgbClr val="000000">
                      <a:alpha val="43137"/>
                    </a:srgbClr>
                  </a:outerShdw>
                </a:effectLst>
              </a:rPr>
            </a:br>
            <a:r>
              <a:rPr lang="nl-NL" sz="2400" b="1" smtClean="0"/>
              <a:t>TC Tubantia 28/2/12: </a:t>
            </a:r>
            <a:r>
              <a:rPr lang="nl-NL" sz="2400" b="1" dirty="0" err="1" smtClean="0"/>
              <a:t>Roessingh</a:t>
            </a:r>
            <a:r>
              <a:rPr lang="nl-NL" sz="2400" b="1" dirty="0" smtClean="0"/>
              <a:t> komt met reanimatiebeleid</a:t>
            </a:r>
            <a:endParaRPr lang="nl-NL" sz="2400" b="1" dirty="0">
              <a:effectLst>
                <a:outerShdw blurRad="38100" dist="38100" dir="2700000" algn="tl">
                  <a:srgbClr val="000000">
                    <a:alpha val="43137"/>
                  </a:srgbClr>
                </a:outerShdw>
              </a:effectLst>
            </a:endParaRPr>
          </a:p>
        </p:txBody>
      </p:sp>
      <p:pic>
        <p:nvPicPr>
          <p:cNvPr id="1027" name="Picture 3"/>
          <p:cNvPicPr>
            <a:picLocks noGrp="1" noChangeAspect="1" noChangeArrowheads="1"/>
          </p:cNvPicPr>
          <p:nvPr>
            <p:ph idx="1"/>
          </p:nvPr>
        </p:nvPicPr>
        <p:blipFill>
          <a:blip r:embed="rId3" cstate="print"/>
          <a:srcRect/>
          <a:stretch>
            <a:fillRect/>
          </a:stretch>
        </p:blipFill>
        <p:spPr bwMode="auto">
          <a:xfrm>
            <a:off x="1187624" y="1793508"/>
            <a:ext cx="3361524" cy="4800793"/>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499991" y="1844824"/>
            <a:ext cx="3403267" cy="47906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780696"/>
          </a:xfrm>
        </p:spPr>
        <p:txBody>
          <a:bodyPr>
            <a:noAutofit/>
          </a:bodyPr>
          <a:lstStyle/>
          <a:p>
            <a:pPr algn="ctr"/>
            <a:r>
              <a:rPr lang="nl-NL" sz="4400" b="1" smtClean="0">
                <a:effectLst>
                  <a:outerShdw blurRad="38100" dist="38100" dir="2700000" algn="tl">
                    <a:srgbClr val="000000">
                      <a:alpha val="43137"/>
                    </a:srgbClr>
                  </a:outerShdw>
                </a:effectLst>
              </a:rPr>
              <a:t>Reanimeren: zorgvuldig afwegen</a:t>
            </a:r>
            <a:endParaRPr lang="nl-NL" sz="4400" b="1">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a:xfrm>
            <a:off x="323528" y="1484784"/>
            <a:ext cx="8712968" cy="5184576"/>
          </a:xfrm>
        </p:spPr>
        <p:txBody>
          <a:bodyPr>
            <a:noAutofit/>
          </a:bodyPr>
          <a:lstStyle/>
          <a:p>
            <a:r>
              <a:rPr lang="nl-NL" sz="2100" smtClean="0">
                <a:latin typeface="+mj-lt"/>
              </a:rPr>
              <a:t>Cijfers zijn nogal verwarrend: </a:t>
            </a:r>
          </a:p>
          <a:p>
            <a:pPr>
              <a:buNone/>
            </a:pPr>
            <a:r>
              <a:rPr lang="nl-NL" sz="2100" smtClean="0">
                <a:latin typeface="+mj-lt"/>
              </a:rPr>
              <a:t>	10 – 15% kans van slagen</a:t>
            </a:r>
          </a:p>
          <a:p>
            <a:r>
              <a:rPr lang="nl-NL" sz="2100" smtClean="0">
                <a:latin typeface="+mj-lt"/>
              </a:rPr>
              <a:t>Wat wordt bedoeld met </a:t>
            </a:r>
            <a:r>
              <a:rPr lang="nl-NL" sz="2100" i="1" smtClean="0">
                <a:latin typeface="+mj-lt"/>
              </a:rPr>
              <a:t>slagen</a:t>
            </a:r>
            <a:r>
              <a:rPr lang="nl-NL" sz="2100" smtClean="0">
                <a:latin typeface="+mj-lt"/>
              </a:rPr>
              <a:t>?</a:t>
            </a:r>
          </a:p>
          <a:p>
            <a:pPr lvl="1"/>
            <a:r>
              <a:rPr lang="nl-NL" sz="2100" smtClean="0">
                <a:latin typeface="+mj-lt"/>
              </a:rPr>
              <a:t>Blijven leven? Hoelang?</a:t>
            </a:r>
          </a:p>
          <a:p>
            <a:pPr lvl="1"/>
            <a:r>
              <a:rPr lang="nl-NL" sz="2100" smtClean="0">
                <a:latin typeface="+mj-lt"/>
              </a:rPr>
              <a:t>Kwaliteit van leven?</a:t>
            </a:r>
          </a:p>
          <a:p>
            <a:r>
              <a:rPr lang="nl-NL" sz="2100" smtClean="0">
                <a:latin typeface="+mj-lt"/>
              </a:rPr>
              <a:t>Veel grotere kans als er een AED is?</a:t>
            </a:r>
          </a:p>
          <a:p>
            <a:r>
              <a:rPr lang="nl-NL" sz="2100" smtClean="0">
                <a:latin typeface="+mj-lt"/>
              </a:rPr>
              <a:t>Omstandigheden zijn </a:t>
            </a:r>
            <a:r>
              <a:rPr lang="nl-NL" sz="2100" i="1" smtClean="0">
                <a:latin typeface="+mj-lt"/>
              </a:rPr>
              <a:t>allesbepalend</a:t>
            </a:r>
            <a:r>
              <a:rPr lang="nl-NL" sz="2100" smtClean="0">
                <a:latin typeface="+mj-lt"/>
              </a:rPr>
              <a:t>:</a:t>
            </a:r>
          </a:p>
          <a:p>
            <a:pPr lvl="1"/>
            <a:r>
              <a:rPr lang="nl-NL" sz="2100" smtClean="0">
                <a:latin typeface="+mj-lt"/>
              </a:rPr>
              <a:t>Binnen of buiten het ziekenhuis</a:t>
            </a:r>
          </a:p>
          <a:p>
            <a:pPr lvl="1"/>
            <a:r>
              <a:rPr lang="nl-NL" sz="2100" smtClean="0">
                <a:latin typeface="+mj-lt"/>
              </a:rPr>
              <a:t>Waargenomen door omstanders?</a:t>
            </a:r>
          </a:p>
          <a:p>
            <a:pPr lvl="1"/>
            <a:r>
              <a:rPr lang="nl-NL" sz="2100" smtClean="0">
                <a:latin typeface="+mj-lt"/>
              </a:rPr>
              <a:t>Tijdsduur hartstilstand/geen circulatie</a:t>
            </a:r>
          </a:p>
          <a:p>
            <a:pPr lvl="1"/>
            <a:r>
              <a:rPr lang="nl-NL" sz="2100" smtClean="0">
                <a:latin typeface="+mj-lt"/>
              </a:rPr>
              <a:t>Aanwezigheid getrainde vrijwilligers/professionals, SMS-netwerk en AED</a:t>
            </a:r>
          </a:p>
          <a:p>
            <a:pPr lvl="1"/>
            <a:r>
              <a:rPr lang="nl-NL" sz="2100" smtClean="0">
                <a:latin typeface="+mj-lt"/>
              </a:rPr>
              <a:t>Is er sprake van onderliggend lijden?</a:t>
            </a:r>
          </a:p>
          <a:p>
            <a:pPr lvl="1"/>
            <a:r>
              <a:rPr lang="nl-NL" sz="2100" smtClean="0">
                <a:latin typeface="+mj-lt"/>
              </a:rPr>
              <a:t>Leeftijd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628800"/>
            <a:ext cx="8305800" cy="2592288"/>
          </a:xfrm>
        </p:spPr>
        <p:txBody>
          <a:bodyPr>
            <a:normAutofit/>
          </a:bodyPr>
          <a:lstStyle/>
          <a:p>
            <a:pPr algn="ctr"/>
            <a:r>
              <a:rPr lang="nl-NL" b="1" smtClean="0">
                <a:effectLst>
                  <a:outerShdw blurRad="38100" dist="38100" dir="2700000" algn="tl">
                    <a:srgbClr val="000000">
                      <a:alpha val="43137"/>
                    </a:srgbClr>
                  </a:outerShdw>
                </a:effectLst>
              </a:rPr>
              <a:t>Reanimeren:</a:t>
            </a:r>
            <a:br>
              <a:rPr lang="nl-NL" b="1" smtClean="0">
                <a:effectLst>
                  <a:outerShdw blurRad="38100" dist="38100" dir="2700000" algn="tl">
                    <a:srgbClr val="000000">
                      <a:alpha val="43137"/>
                    </a:srgbClr>
                  </a:outerShdw>
                </a:effectLst>
              </a:rPr>
            </a:br>
            <a:r>
              <a:rPr lang="nl-NL" b="1" smtClean="0">
                <a:effectLst>
                  <a:outerShdw blurRad="38100" dist="38100" dir="2700000" algn="tl">
                    <a:srgbClr val="000000">
                      <a:alpha val="43137"/>
                    </a:srgbClr>
                  </a:outerShdw>
                </a:effectLst>
              </a:rPr>
              <a:t>‘Ja, tenzij’ of ‘Nee tenzij’?</a:t>
            </a:r>
            <a:br>
              <a:rPr lang="nl-NL" b="1" smtClean="0">
                <a:effectLst>
                  <a:outerShdw blurRad="38100" dist="38100" dir="2700000" algn="tl">
                    <a:srgbClr val="000000">
                      <a:alpha val="43137"/>
                    </a:srgbClr>
                  </a:outerShdw>
                </a:effectLst>
              </a:rPr>
            </a:br>
            <a:r>
              <a:rPr lang="nl-NL" b="1" smtClean="0">
                <a:effectLst>
                  <a:outerShdw blurRad="38100" dist="38100" dir="2700000" algn="tl">
                    <a:srgbClr val="000000">
                      <a:alpha val="43137"/>
                    </a:srgbClr>
                  </a:outerShdw>
                </a:effectLst>
              </a:rPr>
              <a:t>Hoe denkt u er zelf over?</a:t>
            </a:r>
            <a:endParaRPr lang="nl-NL" b="1">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235</TotalTime>
  <Words>178</Words>
  <Application>Microsoft Office PowerPoint</Application>
  <PresentationFormat>Diavoorstelling (4:3)</PresentationFormat>
  <Paragraphs>44</Paragraphs>
  <Slides>7</Slides>
  <Notes>3</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Stroom</vt:lpstr>
      <vt:lpstr> Reanimeren ja of nee? </vt:lpstr>
      <vt:lpstr>Reanimeren: wat is het?</vt:lpstr>
      <vt:lpstr>Heftige emoties: voor en tegen</vt:lpstr>
      <vt:lpstr>Reanimeren in de belangstelling</vt:lpstr>
      <vt:lpstr> Reanimeren in de belangstelling TC Tubantia 28/2/12: Roessingh komt met reanimatiebeleid</vt:lpstr>
      <vt:lpstr>Reanimeren: zorgvuldig afwegen</vt:lpstr>
      <vt:lpstr>Reanimeren: ‘Ja, tenzij’ of ‘Nee tenzij’? Hoe denkt u er zelf 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Reanimeren ja of nee?</dc:title>
  <dc:creator>Eric Koster</dc:creator>
  <cp:lastModifiedBy>Peter ter Horst</cp:lastModifiedBy>
  <cp:revision>36</cp:revision>
  <dcterms:created xsi:type="dcterms:W3CDTF">2012-03-05T07:33:14Z</dcterms:created>
  <dcterms:modified xsi:type="dcterms:W3CDTF">2012-10-05T18:47:57Z</dcterms:modified>
</cp:coreProperties>
</file>